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3"/>
    <p:sldId id="257" r:id="rId4"/>
    <p:sldId id="277" r:id="rId5"/>
    <p:sldId id="258" r:id="rId6"/>
    <p:sldId id="262" r:id="rId7"/>
    <p:sldId id="303" r:id="rId8"/>
    <p:sldId id="304" r:id="rId9"/>
    <p:sldId id="260" r:id="rId10"/>
    <p:sldId id="259" r:id="rId11"/>
    <p:sldId id="265" r:id="rId12"/>
    <p:sldId id="306" r:id="rId13"/>
    <p:sldId id="308" r:id="rId14"/>
    <p:sldId id="309" r:id="rId15"/>
    <p:sldId id="310" r:id="rId16"/>
    <p:sldId id="269" r:id="rId17"/>
    <p:sldId id="313" r:id="rId18"/>
    <p:sldId id="315" r:id="rId19"/>
    <p:sldId id="317" r:id="rId21"/>
    <p:sldId id="268" r:id="rId22"/>
    <p:sldId id="273" r:id="rId23"/>
    <p:sldId id="271" r:id="rId24"/>
    <p:sldId id="272" r:id="rId25"/>
    <p:sldId id="267" r:id="rId26"/>
    <p:sldId id="298" r:id="rId27"/>
    <p:sldId id="299" r:id="rId28"/>
    <p:sldId id="300" r:id="rId29"/>
    <p:sldId id="29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FC21E-572E-478C-AEE9-41429663B16B}" type="doc">
      <dgm:prSet loTypeId="urn:microsoft.com/office/officeart/2005/8/layout/arrow1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AD42AFE4-E2EF-4886-87ED-66DE5107A42F}" type="pres">
      <dgm:prSet presAssocID="{96AFC21E-572E-478C-AEE9-41429663B1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D2484E8-B8BE-4D16-8495-DC075F481549}" type="presOf" srcId="{96AFC21E-572E-478C-AEE9-41429663B16B}" destId="{AD42AFE4-E2EF-4886-87ED-66DE5107A42F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EA18E7-261E-4D9B-BF80-4DCD44DFFEF8}" type="doc">
      <dgm:prSet loTypeId="urn:microsoft.com/office/officeart/2005/8/layout/equation1" loCatId="relationship" qsTypeId="urn:microsoft.com/office/officeart/2005/8/quickstyle/simple1#2" qsCatId="simple" csTypeId="urn:microsoft.com/office/officeart/2005/8/colors/accent1_2#2" csCatId="accent1" phldr="1"/>
      <dgm:spPr/>
    </dgm:pt>
    <dgm:pt modelId="{244A6BEC-C090-40C1-A3B6-A97CAAD2EFAE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800" b="0" i="0" dirty="0" smtClean="0">
              <a:latin typeface="+mj-lt"/>
            </a:rPr>
            <a:t>- </a:t>
          </a:r>
          <a:r>
            <a:rPr lang="vi-VN" sz="3200" b="0" i="0" dirty="0" smtClean="0">
              <a:solidFill>
                <a:schemeClr val="tx1"/>
              </a:solidFill>
              <a:latin typeface="+mj-lt"/>
            </a:rPr>
            <a:t>Một mặt </a:t>
          </a:r>
          <a:r>
            <a:rPr lang="vi-VN" sz="3200" b="1" i="1" u="sng" dirty="0" smtClean="0">
              <a:solidFill>
                <a:schemeClr val="tx1"/>
              </a:solidFill>
              <a:latin typeface="+mj-lt"/>
            </a:rPr>
            <a:t>ngả về phương Tây</a:t>
          </a:r>
          <a:r>
            <a:rPr lang="vi-VN" sz="3200" b="0" i="0" dirty="0" smtClean="0">
              <a:solidFill>
                <a:schemeClr val="tx1"/>
              </a:solidFill>
              <a:latin typeface="+mj-lt"/>
            </a:rPr>
            <a:t> với hi vọng nhận được sự ủng hộ về chính trị và viện trợ về kinh tế.</a:t>
          </a:r>
          <a:br>
            <a:rPr lang="vi-VN" sz="3200" b="0" i="0" dirty="0" smtClean="0">
              <a:solidFill>
                <a:schemeClr val="tx1"/>
              </a:solidFill>
              <a:latin typeface="+mj-lt"/>
            </a:rPr>
          </a:br>
          <a:endParaRPr lang="en-US" sz="3200" dirty="0">
            <a:solidFill>
              <a:schemeClr val="tx1"/>
            </a:solidFill>
          </a:endParaRPr>
        </a:p>
      </dgm:t>
    </dgm:pt>
    <dgm:pt modelId="{98D0FB51-1FBB-4F08-A579-DF633224EB7A}" cxnId="{D3E13A7C-987B-4F63-A91B-66A90D973E4D}" type="parTrans">
      <dgm:prSet/>
      <dgm:spPr/>
      <dgm:t>
        <a:bodyPr/>
        <a:lstStyle/>
        <a:p>
          <a:endParaRPr lang="en-US"/>
        </a:p>
      </dgm:t>
    </dgm:pt>
    <dgm:pt modelId="{2BE0DACC-012E-4082-87B2-387F2ADD1DD4}" cxnId="{D3E13A7C-987B-4F63-A91B-66A90D973E4D}" type="sibTrans">
      <dgm:prSet/>
      <dgm:spPr>
        <a:ln w="57150"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AAE93B-CB2E-499F-8918-65C34E637177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3200" b="0" i="0" dirty="0" smtClean="0">
              <a:solidFill>
                <a:schemeClr val="tx1"/>
              </a:solidFill>
              <a:latin typeface="+mj-lt"/>
            </a:rPr>
            <a:t>Mặt khác, </a:t>
          </a:r>
          <a:r>
            <a:rPr lang="vi-VN" sz="3200" b="1" i="1" u="sng" dirty="0" smtClean="0">
              <a:solidFill>
                <a:schemeClr val="tx1"/>
              </a:solidFill>
              <a:latin typeface="+mj-lt"/>
            </a:rPr>
            <a:t>khôi phục và phát triển mối quan hệ với các nước châu Á</a:t>
          </a:r>
          <a:r>
            <a:rPr lang="vi-VN" sz="3200" b="0" i="0" dirty="0" smtClean="0">
              <a:solidFill>
                <a:schemeClr val="tx1"/>
              </a:solidFill>
              <a:latin typeface="+mj-lt"/>
            </a:rPr>
            <a:t> (Trung Quốc, Ấn Độ, các nước ASEAN</a:t>
          </a:r>
          <a:r>
            <a:rPr lang="vi-VN" sz="3200" b="0" i="0" dirty="0" smtClean="0">
              <a:solidFill>
                <a:schemeClr val="bg1"/>
              </a:solidFill>
              <a:latin typeface="+mj-lt"/>
            </a:rPr>
            <a:t>,)</a:t>
          </a:r>
          <a:br>
            <a:rPr lang="vi-VN" sz="3200" b="0" i="0" dirty="0" smtClean="0">
              <a:solidFill>
                <a:schemeClr val="bg1"/>
              </a:solidFill>
              <a:latin typeface="+mj-lt"/>
            </a:rPr>
          </a:br>
          <a:endParaRPr lang="en-US" sz="3200" b="0" dirty="0"/>
        </a:p>
      </dgm:t>
    </dgm:pt>
    <dgm:pt modelId="{A152FFB8-3430-4570-A486-1CACA6B28333}" cxnId="{44C24665-94C2-400A-8BF9-1F67C80A1D7D}" type="parTrans">
      <dgm:prSet/>
      <dgm:spPr/>
      <dgm:t>
        <a:bodyPr/>
        <a:lstStyle/>
        <a:p>
          <a:endParaRPr lang="en-US"/>
        </a:p>
      </dgm:t>
    </dgm:pt>
    <dgm:pt modelId="{9A5C6C62-179E-46BC-9270-88068EE4A7BD}" cxnId="{44C24665-94C2-400A-8BF9-1F67C80A1D7D}" type="sibTrans">
      <dgm:prSet/>
      <dgm:spPr>
        <a:ln w="571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ACDE1A0-D121-4C4D-AC41-02272806A22E}">
      <dgm:prSet phldr="0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76200"/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i="0" dirty="0" smtClean="0">
              <a:solidFill>
                <a:srgbClr val="FF0000"/>
              </a:solidFill>
              <a:latin typeface="+mj-lt"/>
            </a:rPr>
            <a:t>Từ năm 2000, Tổng thống V. Putin đã đưa L</a:t>
          </a:r>
          <a:r>
            <a:rPr lang="en-US" altLang="vi-VN" sz="2800" b="0" i="0" dirty="0" smtClean="0">
              <a:solidFill>
                <a:srgbClr val="FF0000"/>
              </a:solidFill>
              <a:latin typeface="+mj-lt"/>
            </a:rPr>
            <a:t>BN </a:t>
          </a:r>
          <a:r>
            <a:rPr lang="vi-VN" sz="2800" b="0" i="0" dirty="0" smtClean="0">
              <a:solidFill>
                <a:srgbClr val="FF0000"/>
              </a:solidFill>
              <a:latin typeface="+mj-lt"/>
            </a:rPr>
            <a:t>dần </a:t>
          </a:r>
          <a:r>
            <a:rPr lang="vi-VN" sz="2400" b="1" i="0" dirty="0" smtClean="0">
              <a:solidFill>
                <a:srgbClr val="FF0000"/>
              </a:solidFill>
              <a:latin typeface="+mj-lt"/>
            </a:rPr>
            <a:t>thoát</a:t>
          </a:r>
          <a:r>
            <a:rPr lang="vi-VN" sz="2400" b="0" i="0" dirty="0" smtClean="0">
              <a:solidFill>
                <a:srgbClr val="FF0000"/>
              </a:solidFill>
              <a:latin typeface="+mj-lt"/>
            </a:rPr>
            <a:t> khỏi khó khăn và khủng hoảng, kinh tế hồi phục và phát triển; chính trị, xã hội ổn định và địa vị quốc tế  để trở lại vị thế một </a:t>
          </a:r>
          <a:r>
            <a:rPr lang="vi-VN" sz="2800" b="0" i="0" dirty="0" smtClean="0">
              <a:solidFill>
                <a:srgbClr val="FF0000"/>
              </a:solidFill>
              <a:latin typeface="+mj-lt"/>
            </a:rPr>
            <a:t>cường quốc </a:t>
          </a:r>
          <a:endParaRPr lang="vi-VN" sz="2800" dirty="0">
            <a:solidFill>
              <a:srgbClr val="FF0000"/>
            </a:solidFill>
            <a:latin typeface="+mj-lt"/>
          </a:endParaRPr>
        </a:p>
      </dgm:t>
    </dgm:pt>
    <dgm:pt modelId="{31FD6D1C-C258-4E6C-ACCE-E48598A35240}" cxnId="{18913364-64E7-485E-A331-330EFEE1A662}" type="parTrans">
      <dgm:prSet/>
      <dgm:spPr/>
      <dgm:t>
        <a:bodyPr/>
        <a:lstStyle/>
        <a:p>
          <a:endParaRPr lang="en-US"/>
        </a:p>
      </dgm:t>
    </dgm:pt>
    <dgm:pt modelId="{7189A83C-E2C9-4CEB-A9D9-197AA0033D67}" cxnId="{18913364-64E7-485E-A331-330EFEE1A662}" type="sibTrans">
      <dgm:prSet/>
      <dgm:spPr/>
      <dgm:t>
        <a:bodyPr/>
        <a:lstStyle/>
        <a:p>
          <a:endParaRPr lang="en-US"/>
        </a:p>
      </dgm:t>
    </dgm:pt>
    <dgm:pt modelId="{93B61249-C4A0-4249-BEF4-13DE5E89D3A1}" type="pres">
      <dgm:prSet presAssocID="{16EA18E7-261E-4D9B-BF80-4DCD44DFFEF8}" presName="linearFlow" presStyleCnt="0">
        <dgm:presLayoutVars>
          <dgm:dir/>
          <dgm:resizeHandles val="exact"/>
        </dgm:presLayoutVars>
      </dgm:prSet>
      <dgm:spPr/>
    </dgm:pt>
    <dgm:pt modelId="{89A980C3-A143-4B08-B440-1D9A1106202C}" type="pres">
      <dgm:prSet presAssocID="{244A6BEC-C090-40C1-A3B6-A97CAAD2EFAE}" presName="node" presStyleLbl="node1" presStyleIdx="0" presStyleCnt="3" custScaleX="191638" custScaleY="357899" custLinFactNeighborX="-687" custLinFactNeighborY="21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80E8E-93FB-4379-9120-C1F865D69CC7}" type="pres">
      <dgm:prSet presAssocID="{2BE0DACC-012E-4082-87B2-387F2ADD1DD4}" presName="spacerL" presStyleCnt="0"/>
      <dgm:spPr/>
    </dgm:pt>
    <dgm:pt modelId="{37AA098C-EF85-4E38-8DFE-85BD6540EE4B}" type="pres">
      <dgm:prSet presAssocID="{2BE0DACC-012E-4082-87B2-387F2ADD1DD4}" presName="sibTrans" presStyleLbl="sibTrans2D1" presStyleIdx="0" presStyleCnt="2" custScaleX="31730" custLinFactNeighborX="-65037" custLinFactNeighborY="1743"/>
      <dgm:spPr/>
      <dgm:t>
        <a:bodyPr/>
        <a:lstStyle/>
        <a:p>
          <a:endParaRPr lang="en-US"/>
        </a:p>
      </dgm:t>
    </dgm:pt>
    <dgm:pt modelId="{15AAB721-03CA-4A2D-A854-F0202E3DFC46}" type="pres">
      <dgm:prSet presAssocID="{2BE0DACC-012E-4082-87B2-387F2ADD1DD4}" presName="spacerR" presStyleCnt="0"/>
      <dgm:spPr/>
    </dgm:pt>
    <dgm:pt modelId="{B595916C-3567-402D-98F8-7AB062CC4170}" type="pres">
      <dgm:prSet presAssocID="{29AAE93B-CB2E-499F-8918-65C34E637177}" presName="node" presStyleLbl="node1" presStyleIdx="1" presStyleCnt="3" custScaleX="177822" custScaleY="364616" custLinFactX="-1241" custLinFactNeighborX="-100000" custLinFactNeighborY="-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ACD75-5AA1-4B6F-88F0-79438FE63E68}" type="pres">
      <dgm:prSet presAssocID="{9A5C6C62-179E-46BC-9270-88068EE4A7BD}" presName="spacerL" presStyleCnt="0"/>
      <dgm:spPr/>
    </dgm:pt>
    <dgm:pt modelId="{B67E0466-FC64-406D-84D6-8E87F17A62B6}" type="pres">
      <dgm:prSet presAssocID="{9A5C6C62-179E-46BC-9270-88068EE4A7BD}" presName="sibTrans" presStyleLbl="sibTrans2D1" presStyleIdx="1" presStyleCnt="2" custFlipHor="1" custScaleX="109064" custLinFactX="-2957" custLinFactNeighborX="-100000" custLinFactNeighborY="3928"/>
      <dgm:spPr/>
      <dgm:t>
        <a:bodyPr/>
        <a:lstStyle/>
        <a:p>
          <a:endParaRPr lang="en-US"/>
        </a:p>
      </dgm:t>
    </dgm:pt>
    <dgm:pt modelId="{8E43ADF0-8B37-432A-A14D-FB99A809F561}" type="pres">
      <dgm:prSet presAssocID="{9A5C6C62-179E-46BC-9270-88068EE4A7BD}" presName="spacerR" presStyleCnt="0"/>
      <dgm:spPr/>
    </dgm:pt>
    <dgm:pt modelId="{8DCEAC1F-28AA-43E0-A909-51A89CC1C41A}" type="pres">
      <dgm:prSet presAssocID="{DACDE1A0-D121-4C4D-AC41-02272806A22E}" presName="node" presStyleLbl="node1" presStyleIdx="2" presStyleCnt="3" custScaleX="234364" custScaleY="351090" custLinFactNeighborX="50532" custLinFactNeighborY="-56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802DC1-FB0F-42CB-B060-E02636A2AAB9}" type="presOf" srcId="{16EA18E7-261E-4D9B-BF80-4DCD44DFFEF8}" destId="{93B61249-C4A0-4249-BEF4-13DE5E89D3A1}" srcOrd="0" destOrd="0" presId="urn:microsoft.com/office/officeart/2005/8/layout/equation1"/>
    <dgm:cxn modelId="{0E497AEE-090D-4675-AB24-DF5CAB8AB332}" type="presOf" srcId="{29AAE93B-CB2E-499F-8918-65C34E637177}" destId="{B595916C-3567-402D-98F8-7AB062CC4170}" srcOrd="0" destOrd="0" presId="urn:microsoft.com/office/officeart/2005/8/layout/equation1"/>
    <dgm:cxn modelId="{7443266C-C59F-416C-A2B0-2110D1F9799D}" type="presOf" srcId="{244A6BEC-C090-40C1-A3B6-A97CAAD2EFAE}" destId="{89A980C3-A143-4B08-B440-1D9A1106202C}" srcOrd="0" destOrd="0" presId="urn:microsoft.com/office/officeart/2005/8/layout/equation1"/>
    <dgm:cxn modelId="{44C24665-94C2-400A-8BF9-1F67C80A1D7D}" srcId="{16EA18E7-261E-4D9B-BF80-4DCD44DFFEF8}" destId="{29AAE93B-CB2E-499F-8918-65C34E637177}" srcOrd="1" destOrd="0" parTransId="{A152FFB8-3430-4570-A486-1CACA6B28333}" sibTransId="{9A5C6C62-179E-46BC-9270-88068EE4A7BD}"/>
    <dgm:cxn modelId="{F4C7A3D5-165A-4B9C-B493-E547E7094B63}" type="presOf" srcId="{DACDE1A0-D121-4C4D-AC41-02272806A22E}" destId="{8DCEAC1F-28AA-43E0-A909-51A89CC1C41A}" srcOrd="0" destOrd="0" presId="urn:microsoft.com/office/officeart/2005/8/layout/equation1"/>
    <dgm:cxn modelId="{E63A3297-F745-4B26-A655-427685DEACF1}" type="presOf" srcId="{2BE0DACC-012E-4082-87B2-387F2ADD1DD4}" destId="{37AA098C-EF85-4E38-8DFE-85BD6540EE4B}" srcOrd="0" destOrd="0" presId="urn:microsoft.com/office/officeart/2005/8/layout/equation1"/>
    <dgm:cxn modelId="{D3E13A7C-987B-4F63-A91B-66A90D973E4D}" srcId="{16EA18E7-261E-4D9B-BF80-4DCD44DFFEF8}" destId="{244A6BEC-C090-40C1-A3B6-A97CAAD2EFAE}" srcOrd="0" destOrd="0" parTransId="{98D0FB51-1FBB-4F08-A579-DF633224EB7A}" sibTransId="{2BE0DACC-012E-4082-87B2-387F2ADD1DD4}"/>
    <dgm:cxn modelId="{FE80E350-46E3-4747-8E33-95DE595385AD}" type="presOf" srcId="{9A5C6C62-179E-46BC-9270-88068EE4A7BD}" destId="{B67E0466-FC64-406D-84D6-8E87F17A62B6}" srcOrd="0" destOrd="0" presId="urn:microsoft.com/office/officeart/2005/8/layout/equation1"/>
    <dgm:cxn modelId="{18913364-64E7-485E-A331-330EFEE1A662}" srcId="{16EA18E7-261E-4D9B-BF80-4DCD44DFFEF8}" destId="{DACDE1A0-D121-4C4D-AC41-02272806A22E}" srcOrd="2" destOrd="0" parTransId="{31FD6D1C-C258-4E6C-ACCE-E48598A35240}" sibTransId="{7189A83C-E2C9-4CEB-A9D9-197AA0033D67}"/>
    <dgm:cxn modelId="{B4FEBBFF-B12A-455D-A26A-5BE5B5284B02}" type="presParOf" srcId="{93B61249-C4A0-4249-BEF4-13DE5E89D3A1}" destId="{89A980C3-A143-4B08-B440-1D9A1106202C}" srcOrd="0" destOrd="0" presId="urn:microsoft.com/office/officeart/2005/8/layout/equation1"/>
    <dgm:cxn modelId="{88961A59-DC49-4F9B-BE9E-95C6A860BBA6}" type="presParOf" srcId="{93B61249-C4A0-4249-BEF4-13DE5E89D3A1}" destId="{8CC80E8E-93FB-4379-9120-C1F865D69CC7}" srcOrd="1" destOrd="0" presId="urn:microsoft.com/office/officeart/2005/8/layout/equation1"/>
    <dgm:cxn modelId="{0BA7B54C-8BDE-46C9-B962-FF01BF7E4465}" type="presParOf" srcId="{93B61249-C4A0-4249-BEF4-13DE5E89D3A1}" destId="{37AA098C-EF85-4E38-8DFE-85BD6540EE4B}" srcOrd="2" destOrd="0" presId="urn:microsoft.com/office/officeart/2005/8/layout/equation1"/>
    <dgm:cxn modelId="{02473DFD-1102-4DB5-A784-95645236A53C}" type="presParOf" srcId="{93B61249-C4A0-4249-BEF4-13DE5E89D3A1}" destId="{15AAB721-03CA-4A2D-A854-F0202E3DFC46}" srcOrd="3" destOrd="0" presId="urn:microsoft.com/office/officeart/2005/8/layout/equation1"/>
    <dgm:cxn modelId="{E624A526-7F0A-4C55-AE34-EDFCDF6B6BDF}" type="presParOf" srcId="{93B61249-C4A0-4249-BEF4-13DE5E89D3A1}" destId="{B595916C-3567-402D-98F8-7AB062CC4170}" srcOrd="4" destOrd="0" presId="urn:microsoft.com/office/officeart/2005/8/layout/equation1"/>
    <dgm:cxn modelId="{3B88D623-ABC9-4943-A872-708DB3F72640}" type="presParOf" srcId="{93B61249-C4A0-4249-BEF4-13DE5E89D3A1}" destId="{128ACD75-5AA1-4B6F-88F0-79438FE63E68}" srcOrd="5" destOrd="0" presId="urn:microsoft.com/office/officeart/2005/8/layout/equation1"/>
    <dgm:cxn modelId="{8E0E8B5E-7176-4BA4-94B0-8B83B7C6E486}" type="presParOf" srcId="{93B61249-C4A0-4249-BEF4-13DE5E89D3A1}" destId="{B67E0466-FC64-406D-84D6-8E87F17A62B6}" srcOrd="6" destOrd="0" presId="urn:microsoft.com/office/officeart/2005/8/layout/equation1"/>
    <dgm:cxn modelId="{3BBEF891-D9B3-4C16-867F-7AB4B52D4256}" type="presParOf" srcId="{93B61249-C4A0-4249-BEF4-13DE5E89D3A1}" destId="{8E43ADF0-8B37-432A-A14D-FB99A809F561}" srcOrd="7" destOrd="0" presId="urn:microsoft.com/office/officeart/2005/8/layout/equation1"/>
    <dgm:cxn modelId="{0EFED7CF-9663-4A87-BF1F-8A76DD629698}" type="presParOf" srcId="{93B61249-C4A0-4249-BEF4-13DE5E89D3A1}" destId="{8DCEAC1F-28AA-43E0-A909-51A89CC1C41A}" srcOrd="8" destOrd="0" presId="urn:microsoft.com/office/officeart/2005/8/layout/equation1"/>
  </dgm:cxnLst>
  <dgm:bg/>
  <dgm:whole>
    <a:ln w="57150"/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980C3-A143-4B08-B440-1D9A1106202C}">
      <dsp:nvSpPr>
        <dsp:cNvPr id="0" name=""/>
        <dsp:cNvSpPr/>
      </dsp:nvSpPr>
      <dsp:spPr>
        <a:xfrm>
          <a:off x="4193" y="292721"/>
          <a:ext cx="3088160" cy="5767381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i="0" kern="1200" dirty="0" smtClean="0">
              <a:latin typeface="+mj-lt"/>
            </a:rPr>
            <a:t>- </a:t>
          </a:r>
          <a:r>
            <a:rPr lang="vi-VN" sz="3200" b="0" i="0" kern="1200" dirty="0" smtClean="0">
              <a:solidFill>
                <a:schemeClr val="tx1"/>
              </a:solidFill>
              <a:latin typeface="+mj-lt"/>
            </a:rPr>
            <a:t>Một mặt </a:t>
          </a:r>
          <a:r>
            <a:rPr lang="vi-VN" sz="3200" b="1" i="1" u="sng" kern="1200" dirty="0" smtClean="0">
              <a:solidFill>
                <a:schemeClr val="tx1"/>
              </a:solidFill>
              <a:latin typeface="+mj-lt"/>
            </a:rPr>
            <a:t>ngả về phương Tây</a:t>
          </a:r>
          <a:r>
            <a:rPr lang="vi-VN" sz="3200" b="0" i="0" kern="1200" dirty="0" smtClean="0">
              <a:solidFill>
                <a:schemeClr val="tx1"/>
              </a:solidFill>
              <a:latin typeface="+mj-lt"/>
            </a:rPr>
            <a:t> với hi vọng nhận được sự ủng hộ về chính trị và viện trợ về kinh tế.</a:t>
          </a:r>
          <a:br>
            <a:rPr lang="vi-VN" sz="3200" b="0" i="0" kern="1200" dirty="0" smtClean="0">
              <a:solidFill>
                <a:schemeClr val="tx1"/>
              </a:solidFill>
              <a:latin typeface="+mj-lt"/>
            </a:rPr>
          </a:br>
          <a:endParaRPr lang="en-US" sz="3200" kern="1200" dirty="0">
            <a:solidFill>
              <a:schemeClr val="tx1"/>
            </a:solidFill>
          </a:endParaRPr>
        </a:p>
      </dsp:txBody>
      <dsp:txXfrm>
        <a:off x="456444" y="1137334"/>
        <a:ext cx="2183658" cy="4078155"/>
      </dsp:txXfrm>
    </dsp:sp>
    <dsp:sp modelId="{37AA098C-EF85-4E38-8DFE-85BD6540EE4B}">
      <dsp:nvSpPr>
        <dsp:cNvPr id="0" name=""/>
        <dsp:cNvSpPr/>
      </dsp:nvSpPr>
      <dsp:spPr>
        <a:xfrm>
          <a:off x="3139001" y="2691266"/>
          <a:ext cx="296562" cy="93464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715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3178310" y="3123712"/>
        <a:ext cx="217944" cy="69751"/>
      </dsp:txXfrm>
    </dsp:sp>
    <dsp:sp modelId="{B595916C-3567-402D-98F8-7AB062CC4170}">
      <dsp:nvSpPr>
        <dsp:cNvPr id="0" name=""/>
        <dsp:cNvSpPr/>
      </dsp:nvSpPr>
      <dsp:spPr>
        <a:xfrm>
          <a:off x="3500666" y="201343"/>
          <a:ext cx="2865521" cy="587562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 smtClean="0">
              <a:solidFill>
                <a:schemeClr val="tx1"/>
              </a:solidFill>
              <a:latin typeface="+mj-lt"/>
            </a:rPr>
            <a:t>Mặt khác, </a:t>
          </a:r>
          <a:r>
            <a:rPr lang="vi-VN" sz="3200" b="1" i="1" u="sng" kern="1200" dirty="0" smtClean="0">
              <a:solidFill>
                <a:schemeClr val="tx1"/>
              </a:solidFill>
              <a:latin typeface="+mj-lt"/>
            </a:rPr>
            <a:t>khôi phục và phát triển mối quan hệ với các nước châu Á</a:t>
          </a:r>
          <a:r>
            <a:rPr lang="vi-VN" sz="3200" b="0" i="0" kern="1200" dirty="0" smtClean="0">
              <a:solidFill>
                <a:schemeClr val="tx1"/>
              </a:solidFill>
              <a:latin typeface="+mj-lt"/>
            </a:rPr>
            <a:t> (Trung Quốc, Ấn Độ, các nước ASEAN</a:t>
          </a:r>
          <a:r>
            <a:rPr lang="vi-VN" sz="3200" b="0" i="0" kern="1200" dirty="0" smtClean="0">
              <a:solidFill>
                <a:schemeClr val="bg1"/>
              </a:solidFill>
              <a:latin typeface="+mj-lt"/>
            </a:rPr>
            <a:t>,)</a:t>
          </a:r>
          <a:br>
            <a:rPr lang="vi-VN" sz="3200" b="0" i="0" kern="1200" dirty="0" smtClean="0">
              <a:solidFill>
                <a:schemeClr val="bg1"/>
              </a:solidFill>
              <a:latin typeface="+mj-lt"/>
            </a:rPr>
          </a:br>
          <a:endParaRPr lang="en-US" sz="3200" b="0" kern="1200" dirty="0"/>
        </a:p>
      </dsp:txBody>
      <dsp:txXfrm>
        <a:off x="3920312" y="1061808"/>
        <a:ext cx="2026229" cy="4154693"/>
      </dsp:txXfrm>
    </dsp:sp>
    <dsp:sp modelId="{B67E0466-FC64-406D-84D6-8E87F17A62B6}">
      <dsp:nvSpPr>
        <dsp:cNvPr id="0" name=""/>
        <dsp:cNvSpPr/>
      </dsp:nvSpPr>
      <dsp:spPr>
        <a:xfrm flipH="1">
          <a:off x="6489399" y="2711688"/>
          <a:ext cx="1019360" cy="934643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715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6624515" y="2904224"/>
        <a:ext cx="749128" cy="549571"/>
      </dsp:txXfrm>
    </dsp:sp>
    <dsp:sp modelId="{8DCEAC1F-28AA-43E0-A909-51A89CC1C41A}">
      <dsp:nvSpPr>
        <dsp:cNvPr id="0" name=""/>
        <dsp:cNvSpPr/>
      </dsp:nvSpPr>
      <dsp:spPr>
        <a:xfrm>
          <a:off x="7803189" y="222373"/>
          <a:ext cx="3776670" cy="5657657"/>
        </a:xfrm>
        <a:prstGeom prst="ellipse">
          <a:avLst/>
        </a:prstGeom>
        <a:solidFill>
          <a:schemeClr val="lt1"/>
        </a:solidFill>
        <a:ln w="762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i="0" kern="1200" dirty="0" smtClean="0">
              <a:solidFill>
                <a:srgbClr val="FF0000"/>
              </a:solidFill>
              <a:latin typeface="+mj-lt"/>
            </a:rPr>
            <a:t>Từ năm 2000, Tổng thống V. Putin đã đưa L</a:t>
          </a:r>
          <a:r>
            <a:rPr lang="en-US" altLang="vi-VN" sz="2800" b="0" i="0" kern="1200" dirty="0" smtClean="0">
              <a:solidFill>
                <a:srgbClr val="FF0000"/>
              </a:solidFill>
              <a:latin typeface="+mj-lt"/>
            </a:rPr>
            <a:t>BN </a:t>
          </a:r>
          <a:r>
            <a:rPr lang="vi-VN" sz="2800" b="0" i="0" kern="1200" dirty="0" smtClean="0">
              <a:solidFill>
                <a:srgbClr val="FF0000"/>
              </a:solidFill>
              <a:latin typeface="+mj-lt"/>
            </a:rPr>
            <a:t>dần </a:t>
          </a:r>
          <a:r>
            <a:rPr lang="vi-VN" sz="2400" b="1" i="0" kern="1200" dirty="0" smtClean="0">
              <a:solidFill>
                <a:srgbClr val="FF0000"/>
              </a:solidFill>
              <a:latin typeface="+mj-lt"/>
            </a:rPr>
            <a:t>thoát</a:t>
          </a:r>
          <a:r>
            <a:rPr lang="vi-VN" sz="2400" b="0" i="0" kern="1200" dirty="0" smtClean="0">
              <a:solidFill>
                <a:srgbClr val="FF0000"/>
              </a:solidFill>
              <a:latin typeface="+mj-lt"/>
            </a:rPr>
            <a:t> khỏi khó khăn và khủng hoảng, kinh tế hồi phục và phát triển; chính trị, xã hội ổn định và địa vị quốc tế  để trở lại vị thế một </a:t>
          </a:r>
          <a:r>
            <a:rPr lang="vi-VN" sz="2800" b="0" i="0" kern="1200" dirty="0" smtClean="0">
              <a:solidFill>
                <a:srgbClr val="FF0000"/>
              </a:solidFill>
              <a:latin typeface="+mj-lt"/>
            </a:rPr>
            <a:t>cường quốc </a:t>
          </a:r>
          <a:endParaRPr lang="vi-VN" sz="2800" kern="1200" dirty="0">
            <a:solidFill>
              <a:srgbClr val="FF0000"/>
            </a:solidFill>
            <a:latin typeface="+mj-lt"/>
          </a:endParaRPr>
        </a:p>
      </dsp:txBody>
      <dsp:txXfrm>
        <a:off x="8356270" y="1050918"/>
        <a:ext cx="2670508" cy="4000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vi-VN" altLang="vi-VN" dirty="0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vi-VN" altLang="vi-VN" sz="1200" dirty="0"/>
            </a:fld>
            <a:endParaRPr lang="vi-VN" altLang="vi-V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484" y="596901"/>
            <a:ext cx="8246533" cy="35734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FEA992-8452-4854-85D3-813A78FABB2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DEC90-C83C-4D5E-875B-A6CB7F836E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2510B-5B1F-42EC-8EA3-5176B950109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NULL" TargetMode="Externa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505" y="1349375"/>
            <a:ext cx="10515600" cy="1574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u="sng" dirty="0" smtClean="0">
                <a:solidFill>
                  <a:schemeClr val="tx1"/>
                </a:solidFill>
                <a:latin typeface="+mj-lt"/>
              </a:rPr>
              <a:t>Chương II:</a:t>
            </a:r>
            <a:r>
              <a:rPr lang="vi-VN" sz="3200" b="1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b="1" i="1" dirty="0" smtClean="0">
                <a:solidFill>
                  <a:schemeClr val="tx1"/>
                </a:solidFill>
                <a:latin typeface="+mj-lt"/>
              </a:rPr>
              <a:t>  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VÀ CÁC NƯỚC ĐÔNG ÂU 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(1945 – 1991)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BANG NGA (1991 </a:t>
            </a: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8800" y="2800350"/>
            <a:ext cx="11075035" cy="2816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4400" b="1" i="1" u="sng" dirty="0" smtClean="0">
                <a:solidFill>
                  <a:srgbClr val="002060"/>
                </a:solidFill>
                <a:latin typeface="+mj-lt"/>
              </a:rPr>
              <a:t>Bài 2:</a:t>
            </a:r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  </a:t>
            </a:r>
            <a:endParaRPr lang="vi-VN" sz="3600" b="1" i="1" dirty="0" smtClean="0">
              <a:solidFill>
                <a:srgbClr val="002060"/>
              </a:solidFill>
              <a:latin typeface="+mj-lt"/>
            </a:endParaRPr>
          </a:p>
          <a:p>
            <a:pPr algn="ctr">
              <a:lnSpc>
                <a:spcPct val="110000"/>
              </a:lnSpc>
            </a:pPr>
            <a:r>
              <a:rPr lang="vi-VN" sz="20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VÀ CÁC NƯỚC ĐÔNG ÂU (1945 – 1991)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BANG NGA (1991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tiết)</a:t>
            </a:r>
            <a:endParaRPr lang="en-US" sz="35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62685" y="457835"/>
            <a:ext cx="1791335" cy="6451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2: 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2411" y="546983"/>
            <a:ext cx="9694935" cy="52861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15492" y="5950724"/>
            <a:ext cx="743989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25/12/1991 LIÊN XÔ CHÍNH THỨC TAN RÃ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0180" y="2421255"/>
            <a:ext cx="1895475" cy="17621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xụp đổ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017520" y="951865"/>
            <a:ext cx="8369300" cy="94996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altLang="x-none" sz="2400" dirty="0">
                <a:latin typeface="Times New Roman" panose="02020603050405020304" pitchFamily="18" charset="0"/>
              </a:rPr>
              <a:t>Đường lối lãnh đạo chủ quan, duy ý chí, quan liêu bao cấp làm cho  sản xuất trì  trệ, đời sống nhân dân không được cải thiện.</a:t>
            </a:r>
            <a:endParaRPr sz="2400" dirty="0">
              <a:latin typeface="Calibri Light" panose="020F030202020403020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079115" y="2093595"/>
            <a:ext cx="8290560" cy="1090295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altLang="x-none" sz="2400" dirty="0">
                <a:latin typeface="Times New Roman" panose="02020603050405020304" pitchFamily="18" charset="0"/>
              </a:rPr>
              <a:t> Không bắt kịp bước phát triển của khoa học - kỹ thuật tiên tiến,dẫn đến tình trạng trì trệ,khủng hoảng kinh tế - xã hội.</a:t>
            </a:r>
            <a:endParaRPr sz="2400" dirty="0">
              <a:latin typeface="Calibri Light" panose="020F03020202040302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079115" y="3304540"/>
            <a:ext cx="8276590" cy="95758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phải nhiều sai lầm trong cải tổ l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khủng hoảng thêm trầm trọng.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110230" y="4382770"/>
            <a:ext cx="8244840" cy="88773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altLang="x-none" sz="2400" dirty="0">
                <a:latin typeface="Times New Roman" panose="02020603050405020304" pitchFamily="18" charset="0"/>
              </a:rPr>
              <a:t> Sự chống phá của các thế lực thù địch ở trong và ngoài nước.</a:t>
            </a:r>
            <a:endParaRPr sz="2400" dirty="0">
              <a:latin typeface="Calibri Light" panose="020F0302020204030204" charset="0"/>
            </a:endParaRPr>
          </a:p>
        </p:txBody>
      </p:sp>
      <p:cxnSp>
        <p:nvCxnSpPr>
          <p:cNvPr id="10" name="Straight Arrow Connector 9"/>
          <p:cNvCxnSpPr>
            <a:stCxn id="3" idx="6"/>
          </p:cNvCxnSpPr>
          <p:nvPr/>
        </p:nvCxnSpPr>
        <p:spPr>
          <a:xfrm flipV="1">
            <a:off x="2065655" y="1869440"/>
            <a:ext cx="1035685" cy="143319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6"/>
            <a:endCxn id="6" idx="1"/>
          </p:cNvCxnSpPr>
          <p:nvPr/>
        </p:nvCxnSpPr>
        <p:spPr>
          <a:xfrm flipV="1">
            <a:off x="2065338" y="2639060"/>
            <a:ext cx="1013460" cy="66357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6"/>
            <a:endCxn id="7" idx="1"/>
          </p:cNvCxnSpPr>
          <p:nvPr/>
        </p:nvCxnSpPr>
        <p:spPr>
          <a:xfrm>
            <a:off x="2065338" y="3302635"/>
            <a:ext cx="1013460" cy="48069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" idx="6"/>
            <a:endCxn id="8" idx="1"/>
          </p:cNvCxnSpPr>
          <p:nvPr/>
        </p:nvCxnSpPr>
        <p:spPr>
          <a:xfrm>
            <a:off x="2065338" y="3302635"/>
            <a:ext cx="1044575" cy="15240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707390" y="330200"/>
            <a:ext cx="11173460" cy="497205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 anchor="t">
            <a:spAutoFit/>
          </a:bodyPr>
          <a:lstStyle/>
          <a:p>
            <a:pPr marL="57150" marR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57200" algn="l"/>
              </a:tabLst>
            </a:pP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Nguyên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nhân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tan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rã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chế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XHCN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ở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Liên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Xô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nước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Đông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Âu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(1973 – 1991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) </a:t>
            </a:r>
            <a:endParaRPr lang="en-US" sz="2400" b="1" i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824865" y="5282565"/>
            <a:ext cx="11055985" cy="727075"/>
          </a:xfrm>
          <a:prstGeom prst="rightArrow">
            <a:avLst>
              <a:gd name="adj1" fmla="val 100000"/>
              <a:gd name="adj2" fmla="val 2503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lầm của LX: Cải cách từ chính trị, chấp nhận đa đảng l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đạo</a:t>
            </a:r>
            <a:endParaRPr lang="vi-VN" altLang="x-none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86360" y="5891530"/>
            <a:ext cx="12019915" cy="6654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altLang="x-none" sz="2400" b="1" dirty="0">
                <a:latin typeface="Times New Roman" panose="02020603050405020304" pitchFamily="18" charset="0"/>
              </a:rPr>
              <a:t>Đây là sự sụp đổ của một mô hình XHCN chưa khoa học, bước lùi tạm thời của CNXH</a:t>
            </a:r>
            <a:r>
              <a:rPr lang="vi-VN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vi-VN" altLang="x-non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c 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700" y="482600"/>
            <a:ext cx="5562600" cy="4135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Duc breakingdownberlinwall1989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8" y="323850"/>
            <a:ext cx="3541712" cy="4251325"/>
          </a:xfrm>
          <a:prstGeom prst="rect">
            <a:avLst/>
          </a:prstGeom>
          <a:noFill/>
          <a:ln w="9525" cap="flat" cmpd="sng">
            <a:solidFill>
              <a:srgbClr val="6633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825500" y="2119313"/>
            <a:ext cx="1133475" cy="191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bức tường  Béc lin</a:t>
            </a:r>
            <a:endParaRPr lang="vi-VN" altLang="x-none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38" y="152400"/>
            <a:ext cx="4152900" cy="400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11007981-Anh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23850"/>
            <a:ext cx="6705600" cy="5507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788" y="260350"/>
            <a:ext cx="5881687" cy="391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163" y="1196975"/>
            <a:ext cx="6286500" cy="3905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2135188" y="5435600"/>
            <a:ext cx="5930900" cy="935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CUỐI CÙNG CỦA LIÊN XÔ GORBACHEV (1985 – 1991)</a:t>
            </a:r>
            <a:endParaRPr sz="22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1450975" y="141288"/>
            <a:ext cx="9144000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x-none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x-none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i học kinh nghiệm cho Việt Nam từ sự sụp đổ của Liên Xô v</a:t>
            </a:r>
            <a:r>
              <a:rPr lang="vi-VN" altLang="x-none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các nước Đông Âu.</a:t>
            </a:r>
            <a:endParaRPr lang="vi-VN" alt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70585" y="1853565"/>
            <a:ext cx="10847705" cy="21005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3200" b="1" dirty="0">
              <a:solidFill>
                <a:schemeClr val="bg1"/>
              </a:solidFill>
              <a:latin typeface="Calibri Light" panose="020F0302020204030204" charset="0"/>
            </a:endParaRPr>
          </a:p>
          <a:p>
            <a:pPr lvl="0" algn="ctr">
              <a:buNone/>
            </a:pPr>
            <a:r>
              <a:rPr lang="vi-VN" altLang="x-non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Phải luôn nâng cao vai trò lãnh đạo của Đảng Cộng sản, 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 cách từ kinh tế</a:t>
            </a:r>
            <a:r>
              <a:rPr lang="vi-VN" altLang="x-non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altLang="x-non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vi-VN" altLang="x-none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1074" y="222070"/>
            <a:ext cx="5878286" cy="653141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(1991 – 2000)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Ban do vi tri dia li va lanh tho Lien Bang Ng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91" y="1329885"/>
            <a:ext cx="6622867" cy="419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357" y="391889"/>
            <a:ext cx="3181998" cy="2383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388" y="2927019"/>
            <a:ext cx="4097935" cy="26623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1553" y="5718405"/>
            <a:ext cx="11437266" cy="96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i="1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Từ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1991,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Liên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bang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Nga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“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quốc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gia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kế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tục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Liên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Xô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”.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Liên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Bang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Nga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kế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thừa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địa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vị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pháp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lý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Liên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Xô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tại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Hội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đồng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Bảo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an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Liên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Hợp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Quốc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tại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cơ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quan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ngoại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giao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Liên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Xô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ở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nước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latin typeface="Times New Roman" panose="02020603050405020304" pitchFamily="18" charset="0"/>
              </a:rPr>
              <a:t>ngoài</a:t>
            </a:r>
            <a:r>
              <a:rPr lang="en-US" altLang="en-US" sz="2000" b="1" i="1" dirty="0" smtClean="0">
                <a:latin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4511675" y="-33337"/>
            <a:ext cx="2592388" cy="433388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x-none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vi-VN" altLang="x-none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vi-VN" altLang="x-none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Về kinh tế</a:t>
            </a:r>
            <a:endParaRPr lang="vi-VN" altLang="x-none" sz="32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2551113" y="889318"/>
            <a:ext cx="6121400" cy="3168650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altLang="x-none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Nền kinh tế của L</a:t>
            </a:r>
            <a:r>
              <a:rPr lang="en-US" altLang="vi-VN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iên bang Nga</a:t>
            </a:r>
            <a:r>
              <a:rPr lang="vi-VN" altLang="x-none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phát triển như thế nào?</a:t>
            </a:r>
            <a:endParaRPr lang="vi-VN" altLang="x-none" sz="36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72" name="Picture 4" descr="https://img.loigiaihay.com/picture/2020/0205/toc-do-tang-truong-cua-lbn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889635"/>
            <a:ext cx="10774045" cy="5347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980758" y="1827530"/>
            <a:ext cx="10723563" cy="203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x-none" sz="4000" dirty="0">
                <a:latin typeface="Times New Roman" panose="02020603050405020304" pitchFamily="18" charset="0"/>
              </a:rPr>
              <a:t>- 1990 – 1995: GDP luôn âm.</a:t>
            </a:r>
            <a:endParaRPr lang="vi-VN" altLang="x-none" sz="4000" dirty="0">
              <a:latin typeface="Times New Roman" panose="02020603050405020304" pitchFamily="18" charset="0"/>
            </a:endParaRPr>
          </a:p>
          <a:p>
            <a:pPr lvl="0">
              <a:buNone/>
            </a:pPr>
            <a:r>
              <a:rPr lang="vi-VN" altLang="x-none" sz="4000" dirty="0">
                <a:latin typeface="Times New Roman" panose="02020603050405020304" pitchFamily="18" charset="0"/>
              </a:rPr>
              <a:t>- Từ năm 1996, nền kinh tế Nga dần dần phục hồi,</a:t>
            </a:r>
            <a:r>
              <a:rPr sz="4000" dirty="0">
                <a:latin typeface="Calibri Light" panose="020F0302020204030204" charset="0"/>
              </a:rPr>
              <a:t> </a:t>
            </a:r>
            <a:r>
              <a:rPr lang="vi-VN" altLang="x-none" sz="4000" dirty="0">
                <a:latin typeface="Times New Roman" panose="02020603050405020304" pitchFamily="18" charset="0"/>
              </a:rPr>
              <a:t>năm 2000 là 9%.</a:t>
            </a:r>
            <a:endParaRPr lang="vi-VN" altLang="x-none" sz="4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3577590" y="565785"/>
            <a:ext cx="4248150" cy="64770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x-none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vi-VN" altLang="x-none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vi-VN" altLang="x-none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Về chính trị</a:t>
            </a:r>
            <a:endParaRPr lang="vi-VN" altLang="x-none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420" y="1616710"/>
            <a:ext cx="10831195" cy="34823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lnSpc>
                <a:spcPct val="120000"/>
              </a:lnSpc>
              <a:buNone/>
            </a:pPr>
            <a:r>
              <a:rPr lang="vi-VN" altLang="x-none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- 12/1993: Hiến ph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á</a:t>
            </a:r>
            <a:r>
              <a:rPr lang="vi-VN" altLang="x-none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p Liên bang Nga được ban h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à</a:t>
            </a:r>
            <a:r>
              <a:rPr lang="vi-VN" altLang="x-none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nh, qui định thể chế Tổng thống Liên bang.</a:t>
            </a:r>
            <a:endParaRPr lang="vi-VN" altLang="x-none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None/>
            </a:pPr>
            <a:r>
              <a:rPr lang="vi-VN" altLang="x-none" sz="2800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N</a:t>
            </a:r>
            <a:r>
              <a:rPr lang="vi-VN" altLang="x-none" sz="2800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ước Nga đứng trước hai thử thách lớn:</a:t>
            </a:r>
            <a:endParaRPr lang="vi-VN" altLang="x-none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None/>
            </a:pPr>
            <a:r>
              <a:rPr lang="vi-VN" altLang="x-none" sz="2800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+ Tình trạng không ổn định về chính trị, tranh chấp giữa các đảng phái.</a:t>
            </a:r>
            <a:endParaRPr lang="vi-VN" altLang="x-none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None/>
            </a:pPr>
            <a:r>
              <a:rPr lang="vi-VN" altLang="x-none" sz="2800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+ Những cuộc xung đột sắc tộc (Trecxia…).</a:t>
            </a:r>
            <a:endParaRPr lang="vi-VN" altLang="x-none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>
              <a:buNone/>
            </a:pPr>
            <a:endParaRPr lang="vi-VN" altLang="x-none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1260" y="188913"/>
            <a:ext cx="4248150" cy="647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x-none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vi-VN" altLang="x-none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vi-VN" altLang="x-none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Về đối ngoại</a:t>
            </a:r>
            <a:endParaRPr lang="vi-VN" altLang="x-none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30857" y="836712"/>
          <a:ext cx="114492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130810" y="573405"/>
          <a:ext cx="11579860" cy="6284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449705"/>
            <a:ext cx="3359150" cy="384302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6501" y="5385909"/>
            <a:ext cx="452270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THỐNG LIÊN BANG NGA BORIS YELTSIN (1991-1995) VÀ (1996 -1999)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7575" y="1120140"/>
            <a:ext cx="5080000" cy="405130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5796915" y="5292725"/>
            <a:ext cx="5280660" cy="1445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Á.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331393" y="415290"/>
            <a:ext cx="26168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en-US" sz="3200" b="1" dirty="0" err="1" smtClean="0">
                <a:latin typeface="Times New Roman" panose="02020603050405020304" pitchFamily="18" charset="0"/>
                <a:sym typeface="+mn-ea"/>
              </a:rPr>
              <a:t>Từ</a:t>
            </a:r>
            <a:r>
              <a:rPr lang="en-US" altLang="en-US" sz="3200" b="1" dirty="0" smtClean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sym typeface="+mn-ea"/>
              </a:rPr>
              <a:t>năm</a:t>
            </a:r>
            <a:r>
              <a:rPr lang="en-US" altLang="en-US" sz="3200" b="1" dirty="0" smtClean="0">
                <a:latin typeface="Times New Roman" panose="02020603050405020304" pitchFamily="18" charset="0"/>
                <a:sym typeface="+mn-ea"/>
              </a:rPr>
              <a:t> 2000:</a:t>
            </a:r>
            <a:endParaRPr lang="en-US" altLang="en-US" sz="3200" b="1" dirty="0" smtClean="0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flipV="1">
            <a:off x="0" y="3347368"/>
            <a:ext cx="12192000" cy="768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5907" y="3326672"/>
            <a:ext cx="0" cy="169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2741" y="3870962"/>
            <a:ext cx="69762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1922</a:t>
            </a:r>
            <a:endParaRPr lang="en-US" sz="2000" b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16480" y="3322316"/>
            <a:ext cx="0" cy="169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3314" y="2568025"/>
            <a:ext cx="69762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1945</a:t>
            </a:r>
            <a:endParaRPr lang="en-US" sz="2000" b="1" dirty="0"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18858" y="3304897"/>
            <a:ext cx="0" cy="169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73162" y="2583425"/>
            <a:ext cx="69762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1950</a:t>
            </a:r>
            <a:endParaRPr lang="en-US" sz="2000" b="1" dirty="0">
              <a:latin typeface="+mj-l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821681" y="3287478"/>
            <a:ext cx="0" cy="169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73115" y="2582949"/>
            <a:ext cx="69762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1973</a:t>
            </a:r>
            <a:endParaRPr lang="en-US" sz="2000" b="1" dirty="0"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241182" y="3283122"/>
            <a:ext cx="0" cy="169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92026" y="2583483"/>
            <a:ext cx="69762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1985</a:t>
            </a:r>
            <a:endParaRPr lang="en-US" sz="2000" b="1" dirty="0"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752123" y="3278766"/>
            <a:ext cx="0" cy="169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388640" y="3788213"/>
            <a:ext cx="700833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19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236932" y="3274410"/>
            <a:ext cx="0" cy="169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913766" y="3818700"/>
            <a:ext cx="704039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357152" y="548640"/>
            <a:ext cx="2612571" cy="84908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XÔ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65906" y="973183"/>
            <a:ext cx="0" cy="24492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31" idx="1"/>
          </p:cNvCxnSpPr>
          <p:nvPr/>
        </p:nvCxnSpPr>
        <p:spPr>
          <a:xfrm>
            <a:off x="465906" y="973183"/>
            <a:ext cx="28912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739056" y="963396"/>
            <a:ext cx="0" cy="23839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1" idx="3"/>
          </p:cNvCxnSpPr>
          <p:nvPr/>
        </p:nvCxnSpPr>
        <p:spPr>
          <a:xfrm flipV="1">
            <a:off x="5969723" y="963396"/>
            <a:ext cx="2782400" cy="97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8" idx="2"/>
          </p:cNvCxnSpPr>
          <p:nvPr/>
        </p:nvCxnSpPr>
        <p:spPr>
          <a:xfrm>
            <a:off x="8738870" y="4188460"/>
            <a:ext cx="8890" cy="535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8733155" y="4629785"/>
            <a:ext cx="2940685" cy="8096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Bang Nga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Connector 60"/>
          <p:cNvCxnSpPr>
            <a:stCxn id="88" idx="2"/>
          </p:cNvCxnSpPr>
          <p:nvPr/>
        </p:nvCxnSpPr>
        <p:spPr>
          <a:xfrm>
            <a:off x="11673840" y="4218940"/>
            <a:ext cx="5715" cy="488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2251165" y="3526971"/>
            <a:ext cx="1602378" cy="901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3918858" y="3513908"/>
            <a:ext cx="1902823" cy="901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957799" y="3531329"/>
            <a:ext cx="2311002" cy="8839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Connector 83"/>
          <p:cNvCxnSpPr>
            <a:endCxn id="28" idx="0"/>
          </p:cNvCxnSpPr>
          <p:nvPr/>
        </p:nvCxnSpPr>
        <p:spPr>
          <a:xfrm>
            <a:off x="8739056" y="3357155"/>
            <a:ext cx="1" cy="4310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1086977" y="3818700"/>
            <a:ext cx="1173719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Straight Connector 90"/>
          <p:cNvCxnSpPr>
            <a:endCxn id="88" idx="0"/>
          </p:cNvCxnSpPr>
          <p:nvPr/>
        </p:nvCxnSpPr>
        <p:spPr>
          <a:xfrm>
            <a:off x="11673836" y="3347368"/>
            <a:ext cx="1" cy="4713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96" y="713429"/>
            <a:ext cx="6417845" cy="5084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21" y="711776"/>
            <a:ext cx="5624959" cy="50863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7696" y="6024282"/>
            <a:ext cx="12136580" cy="5916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NGA NGÀY NAY DƯỚI SỰ ĐIỀU HÀNH CỦA TỔNG THỐNG VLADIMIR PUTIN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Thủ tướng Nga V.Putin phát biểu khai mạc MAKS-2009. Ảnh: Reut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1" y="203199"/>
            <a:ext cx="4199684" cy="296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 descr="vũ tr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04" y="138906"/>
            <a:ext cx="4868674" cy="290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9424978" y="2468600"/>
            <a:ext cx="1243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MIG 29</a:t>
            </a:r>
            <a:endParaRPr lang="en-US" altLang="en-US" sz="2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7594" name="Picture 10" descr="080604115547-278-8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2" y="3748850"/>
            <a:ext cx="3951448" cy="29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1676400" y="3170238"/>
            <a:ext cx="2743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Tupolev Tu-144  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7596" name="Picture 12" descr="4b8e3bd2deb0dfbbbcff2f58e2e005b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08" y="3566160"/>
            <a:ext cx="4325392" cy="319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6952207" y="6321788"/>
            <a:ext cx="4117975" cy="40011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hạm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Kuznetsov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69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906001" y="6251576"/>
            <a:ext cx="530225" cy="365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>
                        <a:alpha val="53998"/>
                      </a:srgbClr>
                    </a:gs>
                  </a:gsLst>
                  <a:lin ang="5400000" scaled="1"/>
                </a:gradFill>
                <a:latin typeface="VNI-Tekon" pitchFamily="2" charset="0"/>
              </a:rPr>
              <a:t>N.31</a:t>
            </a:r>
            <a:endParaRPr lang="en-US" sz="3600" b="1" kern="10">
              <a:ln w="9525">
                <a:round/>
              </a:ln>
              <a:gradFill rotWithShape="1">
                <a:gsLst>
                  <a:gs pos="0">
                    <a:srgbClr val="0000FF"/>
                  </a:gs>
                  <a:gs pos="100000">
                    <a:srgbClr val="FF3300">
                      <a:alpha val="53998"/>
                    </a:srgbClr>
                  </a:gs>
                </a:gsLst>
                <a:lin ang="5400000" scaled="1"/>
              </a:gradFill>
              <a:latin typeface="VNI-Tekon" pitchFamily="2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114800" y="3276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ĐIỆN NGUYÊN TỬ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467600" y="3200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ĐIỆN NGUYÊN TỬ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p.vtourist.com/1994551-Red_SquareKremlin-Moscow.jpg"/>
          <p:cNvPicPr>
            <a:picLocks noGrp="1" noChangeAspect="1" noChangeArrowheads="1"/>
          </p:cNvPicPr>
          <p:nvPr>
            <p:ph idx="1"/>
          </p:nvPr>
        </p:nvPicPr>
        <p:blipFill>
          <a:blip r:embed="rId1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988" y="0"/>
            <a:ext cx="5082988" cy="3358916"/>
          </a:xfr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2012" y="107576"/>
            <a:ext cx="253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Times New Roman" panose="02020603050405020304" pitchFamily="18" charset="0"/>
              </a:rPr>
              <a:t>QUẢNG TRƯỜNG ĐỎ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31" y="0"/>
            <a:ext cx="5579326" cy="33589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38031" y="0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</a:rPr>
              <a:t>ĐIỆN KREMLIN</a:t>
            </a:r>
            <a:endParaRPr lang="en-US" altLang="en-US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4" y="3358916"/>
            <a:ext cx="5123331" cy="33652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0643" y="634850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</a:rPr>
              <a:t>LĂNG LÊNIN</a:t>
            </a:r>
            <a:endParaRPr lang="en-US" altLang="en-US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3" descr="http://www.bielefeldt.de/hintergrund/800/moskva.jpg"/>
          <p:cNvPicPr>
            <a:picLocks noChangeAspect="1" noChangeArrowheads="1"/>
          </p:cNvPicPr>
          <p:nvPr/>
        </p:nvPicPr>
        <p:blipFill>
          <a:blip r:embed="rId5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6331" y="3523800"/>
            <a:ext cx="5579326" cy="32004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266331" y="3594448"/>
            <a:ext cx="5579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ĐẠI HỌC TỔNG HỢP QUỐC GIA LÔ-MÔ-NÔ-XỐP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980" y="403860"/>
            <a:ext cx="11294745" cy="6054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1945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1950,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bắt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xây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CNXH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cảnh</a:t>
            </a:r>
            <a:endParaRPr lang="en-US" sz="20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ủng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đõ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trận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nhuận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Ianta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chịu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tổn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khăn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đỡ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Thuận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lợi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Chiến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endParaRPr lang="en-US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lãnh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thổ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rộng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khoáng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ưu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Đảng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lãnh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đạo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thần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vượt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khăn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suy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khủng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hoảng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nền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tảng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đẩy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mạnh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xây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CNXH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ngay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CTTG II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thúc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vì</a:t>
            </a:r>
            <a:endParaRPr lang="en-US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đua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trì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trật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cường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khắc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hậu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vượt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vây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cấm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4975" y="286385"/>
            <a:ext cx="11416030" cy="6054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chóng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CTTG II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do</a:t>
            </a:r>
            <a:endParaRPr lang="en-US" sz="2000" dirty="0" smtClean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đỡ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		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thần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cường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tiến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học-kĩ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thuật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			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1946 -1950,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tựu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?</a:t>
            </a:r>
            <a:endParaRPr lang="en-US" sz="2000" dirty="0" smtClean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Phóng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sở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thuật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CNXH.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ban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6.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Quốc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phóng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vũ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lái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vòng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quanh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endParaRPr lang="en-US" sz="2000" dirty="0" smtClean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			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			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		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525" y="401955"/>
            <a:ext cx="11411585" cy="6054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7.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1961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chinh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vũ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loài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?</a:t>
            </a:r>
            <a:endParaRPr lang="en-US" sz="2000" dirty="0" smtClean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Dương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Amstrong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Tuân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Á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Gagarin (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),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8.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chinh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vũ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trụ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loài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?</a:t>
            </a:r>
            <a:endParaRPr lang="en-US" sz="2000" dirty="0" smtClean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đổ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phóng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quỹ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đạo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phóng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tàu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Gagarin bay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thám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hiểm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9.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lối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xuyên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suốt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sách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ngoại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CTTG II ?</a:t>
            </a:r>
            <a:endParaRPr lang="en-US" sz="2000" dirty="0" smtClean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rộng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Á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Latinh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Ủng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trào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phóng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tộc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thê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860">
              <a:lnSpc>
                <a:spcPct val="9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đỡ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nghĩ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211773" y="2170430"/>
            <a:ext cx="649288" cy="431800"/>
          </a:xfrm>
          <a:prstGeom prst="flowChartTermina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211138" y="3543935"/>
            <a:ext cx="649288" cy="431800"/>
          </a:xfrm>
          <a:prstGeom prst="flowChartTermina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210503" y="4917440"/>
            <a:ext cx="649288" cy="431800"/>
          </a:xfrm>
          <a:prstGeom prst="flowChartTermina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bldLvl="0" animBg="1"/>
      <p:bldP spid="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79475" y="1335405"/>
            <a:ext cx="10618470" cy="3969385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solidFill>
                  <a:srgbClr val="002060"/>
                </a:solidFill>
              </a:rPr>
              <a:t>Dặn dò</a:t>
            </a:r>
            <a:r>
              <a:rPr lang="en-US" sz="3200" b="1">
                <a:solidFill>
                  <a:srgbClr val="002060"/>
                </a:solidFill>
              </a:rPr>
              <a:t>:</a:t>
            </a:r>
            <a:r>
              <a:rPr lang="en-US" sz="3200"/>
              <a:t> </a:t>
            </a:r>
            <a:endParaRPr lang="en-US" sz="3200"/>
          </a:p>
          <a:p>
            <a:pPr algn="l"/>
            <a:r>
              <a:rPr lang="en-US" sz="3200"/>
              <a:t>Chuẩn bị Chủ đề 3 :</a:t>
            </a:r>
            <a:endParaRPr lang="en-US" sz="3200"/>
          </a:p>
          <a:p>
            <a:pPr algn="ctr"/>
            <a:r>
              <a:rPr lang="en-US" altLang="vi-VN" sz="3200" b="1" i="1" u="sng" dirty="0" smtClean="0">
                <a:latin typeface="+mj-lt"/>
                <a:sym typeface="+mn-ea"/>
              </a:rPr>
              <a:t>Chủ đề</a:t>
            </a:r>
            <a:r>
              <a:rPr lang="vi-VN" sz="3200" b="1" i="1" u="sng" dirty="0" smtClean="0">
                <a:latin typeface="+mj-lt"/>
                <a:sym typeface="+mn-ea"/>
              </a:rPr>
              <a:t> </a:t>
            </a:r>
            <a:r>
              <a:rPr lang="en-US" altLang="vi-VN" sz="3200" b="1" i="1" u="sng" dirty="0" smtClean="0">
                <a:latin typeface="+mj-lt"/>
                <a:sym typeface="+mn-ea"/>
              </a:rPr>
              <a:t>3</a:t>
            </a:r>
            <a:r>
              <a:rPr lang="vi-VN" sz="3200" b="1" i="1" u="sng" dirty="0" smtClean="0">
                <a:latin typeface="+mj-lt"/>
                <a:sym typeface="+mn-ea"/>
              </a:rPr>
              <a:t>:</a:t>
            </a:r>
            <a:r>
              <a:rPr lang="vi-VN" sz="4000" b="1" i="1" dirty="0" smtClean="0">
                <a:latin typeface="+mj-lt"/>
                <a:sym typeface="+mn-ea"/>
              </a:rPr>
              <a:t> </a:t>
            </a:r>
            <a:r>
              <a:rPr lang="en-US" alt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nước Châu Á sau Chiến tranh thế giới thứ hai</a:t>
            </a:r>
            <a:endParaRPr lang="en-US" altLang="vi-VN" sz="3200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( Tích hợp Bài 3: Các nước Đông Bắc Á và Bài 4: Các nước Đông Nam Á)</a:t>
            </a:r>
            <a:endParaRPr 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/>
              <a:t>+ Xem trước nội dung chủ đề 3.</a:t>
            </a:r>
            <a:endParaRPr lang="en-US" sz="4000"/>
          </a:p>
          <a:p>
            <a:pPr algn="l"/>
            <a:r>
              <a:rPr lang="en-US" sz="4000"/>
              <a:t>+ Trả lời các câu hỏi trong SGK.</a:t>
            </a:r>
            <a:endParaRPr lang="en-US" sz="4000"/>
          </a:p>
        </p:txBody>
      </p:sp>
      <p:sp>
        <p:nvSpPr>
          <p:cNvPr id="2" name="Text Box 1"/>
          <p:cNvSpPr txBox="1"/>
          <p:nvPr/>
        </p:nvSpPr>
        <p:spPr>
          <a:xfrm>
            <a:off x="2691130" y="5693410"/>
            <a:ext cx="7529830" cy="64516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en-US" sz="36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:rPr>
              <a:t>Chúc các em sức khoẻ và học tốt !</a:t>
            </a:r>
            <a:endParaRPr lang="en-US" sz="36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945515" y="2031365"/>
            <a:ext cx="6748145" cy="3115310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1945 - 1950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945515" y="528955"/>
            <a:ext cx="23926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Liên xô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197600" y="1324610"/>
            <a:ext cx="2642235" cy="70675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693660" y="3235325"/>
            <a:ext cx="2506980" cy="70675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 tựu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97600" y="5146040"/>
            <a:ext cx="1891030" cy="70675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Ý nghĩa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1074" y="222070"/>
            <a:ext cx="8660674" cy="653141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1970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442" y="2686046"/>
            <a:ext cx="5133703" cy="38502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2200" b="1" i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2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2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w"/>
              <a:tabLst>
                <a:tab pos="171450" algn="l"/>
              </a:tabLst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(27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2000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hủy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…).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w"/>
              <a:tabLst>
                <a:tab pos="171450" algn="l"/>
              </a:tabLst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vây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</a:t>
            </a:r>
            <a:r>
              <a:rPr lang="en-US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1419" y="1064506"/>
            <a:ext cx="5059680" cy="26439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5943" y="1499777"/>
            <a:ext cx="5003071" cy="56170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1945 – 1950: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7" y="3897740"/>
            <a:ext cx="3726241" cy="2894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1419" y="5577840"/>
            <a:ext cx="20120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Joshep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Stalin</a:t>
            </a:r>
            <a:endParaRPr lang="en-US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1074" y="222070"/>
            <a:ext cx="8660674" cy="653141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1970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355" y="1934210"/>
            <a:ext cx="6254750" cy="41541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2400" b="1" i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(1946 – 1950)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Năm1950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73%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1949,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 -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phá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0442" y="1218925"/>
            <a:ext cx="5003071" cy="56170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1945 – 1950: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4368" y="1663061"/>
            <a:ext cx="4797640" cy="35098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53051" y="5585324"/>
            <a:ext cx="5738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1949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izontal Scroll 6"/>
          <p:cNvSpPr/>
          <p:nvPr/>
        </p:nvSpPr>
        <p:spPr>
          <a:xfrm>
            <a:off x="515620" y="1250950"/>
            <a:ext cx="11160125" cy="3708400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120000"/>
              </a:lnSpc>
              <a:buNone/>
            </a:pPr>
            <a:r>
              <a:rPr lang="vi-VN" altLang="x-none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vi-VN" altLang="x-none" sz="3200" i="1" dirty="0">
                <a:latin typeface="Times New Roman" panose="02020603050405020304" pitchFamily="18" charset="0"/>
              </a:rPr>
              <a:t> </a:t>
            </a:r>
            <a:r>
              <a:rPr lang="vi-VN" altLang="x-none" sz="3200" b="1" u="sng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Ý nghĩa</a:t>
            </a:r>
            <a:endParaRPr lang="vi-VN" altLang="x-none" sz="32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  <a:buNone/>
            </a:pPr>
            <a:r>
              <a:rPr lang="vi-VN" altLang="x-none" sz="3200" i="1" dirty="0">
                <a:latin typeface="Times New Roman" panose="02020603050405020304" pitchFamily="18" charset="0"/>
              </a:rPr>
              <a:t>là nền tảng vững chắc để </a:t>
            </a:r>
            <a:r>
              <a:rPr lang="en-US" altLang="vi-VN" sz="3200" i="1" dirty="0">
                <a:latin typeface="Times New Roman" panose="02020603050405020304" pitchFamily="18" charset="0"/>
              </a:rPr>
              <a:t>nhân </a:t>
            </a:r>
            <a:r>
              <a:rPr lang="vi-VN" altLang="x-none" sz="3200" i="1" dirty="0">
                <a:latin typeface="Times New Roman" panose="02020603050405020304" pitchFamily="18" charset="0"/>
              </a:rPr>
              <a:t> L</a:t>
            </a:r>
            <a:r>
              <a:rPr lang="en-US" altLang="vi-VN" sz="3200" i="1" dirty="0">
                <a:latin typeface="Times New Roman" panose="02020603050405020304" pitchFamily="18" charset="0"/>
              </a:rPr>
              <a:t>iên Xô</a:t>
            </a:r>
            <a:r>
              <a:rPr lang="vi-VN" altLang="x-none" sz="3200" i="1" dirty="0">
                <a:latin typeface="Times New Roman" panose="02020603050405020304" pitchFamily="18" charset="0"/>
              </a:rPr>
              <a:t> tiến hành công cuộc xây dựng CNXH trong những năm tiếp theo</a:t>
            </a:r>
            <a:r>
              <a:rPr lang="en-US" altLang="vi-VN" sz="3200" i="1" dirty="0">
                <a:latin typeface="Times New Roman" panose="02020603050405020304" pitchFamily="18" charset="0"/>
              </a:rPr>
              <a:t>.</a:t>
            </a:r>
            <a:endParaRPr lang="en-US" altLang="vi-VN" sz="32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3585" y="365760"/>
            <a:ext cx="10705465" cy="9613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1950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70: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cơ sở vật chất kĩ thuật cho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CNXH</a:t>
            </a:r>
            <a:endPara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Quad Arrow 3"/>
          <p:cNvSpPr/>
          <p:nvPr/>
        </p:nvSpPr>
        <p:spPr>
          <a:xfrm>
            <a:off x="4141470" y="2409190"/>
            <a:ext cx="3587750" cy="2965450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4960620" y="1621155"/>
            <a:ext cx="1967230" cy="7683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759065" y="3438525"/>
            <a:ext cx="1626235" cy="76835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073650" y="5374640"/>
            <a:ext cx="2044700" cy="76835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KH-KT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004060" y="3438525"/>
            <a:ext cx="2061210" cy="76835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798695" y="3559175"/>
            <a:ext cx="2273300" cy="64516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Thành tựu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1785" y="946785"/>
            <a:ext cx="6574790" cy="5405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2400" b="1" i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Một số ngành ,có sản lượng cao nhất thế giới: dầu mỏ, than, thép.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Đ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vũ trụ và điện hạt nhân.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en-US" sz="24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+ 1957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+ 1961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Gagarin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mở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XHCN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440" y="102051"/>
            <a:ext cx="11851640" cy="6817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1950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70: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6755" y="946785"/>
            <a:ext cx="4885690" cy="451421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057390" y="5588000"/>
            <a:ext cx="4885690" cy="10534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Xô phóng vệ tinh Sputnik vào vũ trụ năm 1957, biến nó thành vật thể nhân tạo đầu tiên bay quanh trái đất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681" y="287806"/>
            <a:ext cx="5794673" cy="4475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5942" y="5119424"/>
            <a:ext cx="11808823" cy="152957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1961, Liên xô phóng tàu vũ trụ đầu tiên đưa con người vòng quanh trái đất.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chuyến bay có người lái đầu tiên vào vũ trụ, có ba phi hành gia được lựa chọn là Yuri Gagarin (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Gherman Titov và Grigori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Nelyubov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335" y="287655"/>
            <a:ext cx="5015865" cy="447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7424</Words>
  <Application>WPS Presentation</Application>
  <PresentationFormat>Custom</PresentationFormat>
  <Paragraphs>238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Wingdings 3</vt:lpstr>
      <vt:lpstr>Microsoft YaHei</vt:lpstr>
      <vt:lpstr>Arial Unicode MS</vt:lpstr>
      <vt:lpstr>Calibri Light</vt:lpstr>
      <vt:lpstr>Calibri</vt:lpstr>
      <vt:lpstr>Garamond</vt:lpstr>
      <vt:lpstr>VNI-Tekon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75</cp:revision>
  <dcterms:created xsi:type="dcterms:W3CDTF">2021-08-22T10:32:00Z</dcterms:created>
  <dcterms:modified xsi:type="dcterms:W3CDTF">2021-09-04T17:17:12Z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870DEE93B07A464E80677CCDC2AD083D</vt:lpwstr>
  </property>
  <property fmtid="{D5CDD505-2E9C-101B-9397-08002B2CF9AE}" pid="3" name="KSOProductBuildVer">
    <vt:lpwstr>1033-11.2.0.10265</vt:lpwstr>
  </property>
</Properties>
</file>